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14" r:id="rId26"/>
    <p:sldId id="313" r:id="rId27"/>
    <p:sldId id="279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3" r:id="rId37"/>
    <p:sldId id="361" r:id="rId38"/>
    <p:sldId id="362" r:id="rId39"/>
    <p:sldId id="364" r:id="rId40"/>
    <p:sldId id="365" r:id="rId41"/>
    <p:sldId id="366" r:id="rId42"/>
    <p:sldId id="3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14"/>
            <p14:sldId id="313"/>
            <p14:sldId id="279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1"/>
            <p14:sldId id="362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0"/>
    <p:restoredTop sz="91899"/>
  </p:normalViewPr>
  <p:slideViewPr>
    <p:cSldViewPr snapToGrid="0" snapToObjects="1">
      <p:cViewPr>
        <p:scale>
          <a:sx n="74" d="100"/>
          <a:sy n="74" d="100"/>
        </p:scale>
        <p:origin x="920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3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2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5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2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6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9/cs639" TargetMode="External"/><Relationship Id="rId4" Type="http://schemas.openxmlformats.org/officeDocument/2006/relationships/hyperlink" Target="mailto:compsci639-4-s19@list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dropbox.com/s/xjvj3jlaurzjfas/cs639_vm.ova.zip?dl=0" TargetMode="External"/><Relationship Id="rId5" Type="http://schemas.openxmlformats.org/officeDocument/2006/relationships/hyperlink" Target="https://blogs.oracle.com/oswald/importing-a-vdi-in-virtua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CS564: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Lecture 1: </a:t>
            </a:r>
            <a:r>
              <a:rPr lang="en-US" dirty="0" smtClean="0"/>
              <a:t>Intro to Data Science and Course Overview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pic>
        <p:nvPicPr>
          <p:cNvPr id="12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1027471" y="1859008"/>
            <a:ext cx="3001114" cy="1650497"/>
          </a:xfr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R.A. Fisher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3736" y="2683340"/>
            <a:ext cx="382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“Correlation does not imply causation”</a:t>
            </a:r>
            <a:endParaRPr lang="en-US" dirty="0"/>
          </a:p>
        </p:txBody>
      </p:sp>
      <p:pic>
        <p:nvPicPr>
          <p:cNvPr id="15" name="Picture 14" descr="Screen Shot 2014-01-27 at 4.4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5" y="4118180"/>
            <a:ext cx="2865646" cy="15487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38518" y="4783989"/>
            <a:ext cx="119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Luhn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3452" y="4645489"/>
            <a:ext cx="472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pioneer in hash coding and full text processing</a:t>
            </a:r>
          </a:p>
          <a:p>
            <a:pPr algn="ctr"/>
            <a:r>
              <a:rPr lang="en-US" dirty="0" smtClean="0"/>
              <a:t>Coined the term “business intelligence”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3420" y="2683340"/>
            <a:ext cx="532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Introduced the box-plot</a:t>
            </a:r>
          </a:p>
          <a:p>
            <a:pPr algn="ctr"/>
            <a:r>
              <a:rPr lang="en-US" dirty="0" smtClean="0"/>
              <a:t>Also introduced the term “bit” (later used by Shannon)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46606" y="4645489"/>
            <a:ext cx="26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time of data-driven AI</a:t>
            </a:r>
            <a:endParaRPr lang="en-US" dirty="0"/>
          </a:p>
        </p:txBody>
      </p:sp>
      <p:pic>
        <p:nvPicPr>
          <p:cNvPr id="13" name="Picture 12" descr="Screen Shot 2014-01-27 at 4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3" y="1884092"/>
            <a:ext cx="2757009" cy="1967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 Tukey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5" y="2280554"/>
            <a:ext cx="1206567" cy="1451902"/>
          </a:xfrm>
          <a:prstGeom prst="rect">
            <a:avLst/>
          </a:prstGeom>
        </p:spPr>
      </p:pic>
      <p:pic>
        <p:nvPicPr>
          <p:cNvPr id="21" name="Picture 20" descr="Screen Shot 2014-01-27 at 4.47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4" y="3820029"/>
            <a:ext cx="2736545" cy="20524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7362" y="2407257"/>
            <a:ext cx="5960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Essays on Scientific </a:t>
            </a:r>
            <a:r>
              <a:rPr lang="en-US" dirty="0"/>
              <a:t>Discovery based on data-intensive </a:t>
            </a:r>
            <a:r>
              <a:rPr lang="en-US" dirty="0" smtClean="0"/>
              <a:t>science</a:t>
            </a:r>
          </a:p>
          <a:p>
            <a:pPr algn="ctr"/>
            <a:r>
              <a:rPr lang="en-US" dirty="0" smtClean="0"/>
              <a:t>Father of ACID </a:t>
            </a:r>
          </a:p>
          <a:p>
            <a:pPr algn="ctr"/>
            <a:r>
              <a:rPr lang="en-US" dirty="0" smtClean="0"/>
              <a:t>(requirements for reliable transaction processing)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7662" y="4645489"/>
            <a:ext cx="27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Known for AI programming</a:t>
            </a:r>
          </a:p>
          <a:p>
            <a:pPr algn="ctr"/>
            <a:r>
              <a:rPr lang="en-US" dirty="0" smtClean="0"/>
              <a:t>(at Google)</a:t>
            </a:r>
            <a:endParaRPr lang="en-US" dirty="0"/>
          </a:p>
        </p:txBody>
      </p:sp>
      <p:pic>
        <p:nvPicPr>
          <p:cNvPr id="15" name="Picture 14" descr="Screen Shot 2014-01-27 at 4.5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4" y="1888251"/>
            <a:ext cx="2438843" cy="1961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Jim Gray</a:t>
            </a:r>
            <a:endParaRPr lang="en-US" dirty="0"/>
          </a:p>
        </p:txBody>
      </p:sp>
      <p:pic>
        <p:nvPicPr>
          <p:cNvPr id="22" name="Picture 21" descr="Screen Shot 2014-01-27 at 4.5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0" y="4164969"/>
            <a:ext cx="3191234" cy="13563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Norvig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is popular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4" y="1500525"/>
            <a:ext cx="6752478" cy="517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71" y="3465809"/>
            <a:ext cx="2438573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Why should you study data science?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</a:t>
            </a:r>
            <a:r>
              <a:rPr lang="en-US" dirty="0" smtClean="0"/>
              <a:t>data science</a:t>
            </a:r>
            <a:r>
              <a:rPr lang="en-US" dirty="0" smtClean="0"/>
              <a:t> </a:t>
            </a:r>
            <a:r>
              <a:rPr lang="en-US" dirty="0" smtClean="0"/>
              <a:t>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the fundamentals </a:t>
            </a:r>
            <a:r>
              <a:rPr lang="en-US" b="1" dirty="0" smtClean="0"/>
              <a:t>data management </a:t>
            </a:r>
            <a:r>
              <a:rPr lang="en-US" dirty="0" smtClean="0"/>
              <a:t>for</a:t>
            </a:r>
            <a:r>
              <a:rPr lang="en-US" dirty="0" smtClean="0"/>
              <a:t> data science workflows</a:t>
            </a:r>
            <a:endParaRPr lang="en-US" b="1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represent and store data</a:t>
            </a:r>
            <a:endParaRPr lang="en-US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extract and prepare data for </a:t>
            </a:r>
            <a:r>
              <a:rPr lang="en-US" dirty="0" smtClean="0"/>
              <a:t>analysis</a:t>
            </a:r>
            <a:endParaRPr lang="en-US" dirty="0" smtClean="0"/>
          </a:p>
          <a:p>
            <a:pPr lvl="1"/>
            <a:r>
              <a:rPr lang="en-US" dirty="0" smtClean="0"/>
              <a:t>How to analyze data and how to visualize and communicate insights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will learn </a:t>
            </a:r>
            <a:r>
              <a:rPr lang="en-US" b="1" dirty="0" smtClean="0"/>
              <a:t>how to design data science </a:t>
            </a:r>
            <a:r>
              <a:rPr lang="en-US" b="1" dirty="0" smtClean="0"/>
              <a:t>pipelines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>
                <a:sym typeface="Wingdings"/>
              </a:rPr>
              <a:t>This is not a databases, systems, or machine learning class. We will touch many topics covered in these classes but we will not go into details.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044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</a:t>
            </a:r>
            <a:r>
              <a:rPr lang="en-US" dirty="0" smtClean="0"/>
              <a:t>MWF after class </a:t>
            </a:r>
            <a:r>
              <a:rPr lang="en-US" dirty="0" smtClean="0"/>
              <a:t>@CS </a:t>
            </a:r>
            <a:r>
              <a:rPr lang="en-US" dirty="0" smtClean="0"/>
              <a:t>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4885" y="4508475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Frank Zou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27791" y="4323808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Huawei Wang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30" y="229180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piazza.com/wisc/spring2019/cs639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Class </a:t>
            </a:r>
            <a:r>
              <a:rPr lang="en-US" dirty="0">
                <a:sym typeface="Wingdings"/>
              </a:rPr>
              <a:t>mailing list: </a:t>
            </a:r>
            <a:r>
              <a:rPr lang="en-US" dirty="0" smtClean="0">
                <a:sym typeface="Wingdings"/>
                <a:hlinkClick r:id="rId4"/>
              </a:rPr>
              <a:t>compsci639-4-s19@lists.wisc.edu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hours: Listed on the website</a:t>
            </a:r>
            <a:endParaRPr lang="en-US" dirty="0" smtClean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Also By </a:t>
            </a:r>
            <a:r>
              <a:rPr lang="en-US" i="1" dirty="0" smtClean="0">
                <a:sym typeface="Wingdings"/>
              </a:rPr>
              <a:t>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10600" y="1185501"/>
            <a:ext cx="34584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to get you to answer each other’s questions so you can benefit and learn from each other. </a:t>
            </a:r>
          </a:p>
        </p:txBody>
      </p:sp>
    </p:spTree>
    <p:extLst>
      <p:ext uri="{BB962C8B-B14F-4D97-AF65-F5344CB8AC3E}">
        <p14:creationId xmlns:p14="http://schemas.microsoft.com/office/powerpoint/2010/main" val="6956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96122"/>
            <a:ext cx="11112500" cy="285273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Course Website:</a:t>
            </a:r>
            <a:r>
              <a:rPr lang="en-US" sz="4800" dirty="0" smtClean="0"/>
              <a:t>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thodrek.github.io</a:t>
            </a:r>
            <a:r>
              <a:rPr lang="en-US" sz="4800" dirty="0"/>
              <a:t>/cs639_spring19</a:t>
            </a:r>
            <a:r>
              <a:rPr lang="en-US" sz="4800" dirty="0" smtClean="0"/>
              <a:t>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03275" y="3337207"/>
            <a:ext cx="111125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Course </a:t>
            </a:r>
            <a:r>
              <a:rPr lang="en-US" sz="4800" b="1" dirty="0" err="1" smtClean="0"/>
              <a:t>Github</a:t>
            </a:r>
            <a:r>
              <a:rPr lang="en-US" sz="4800" b="1" dirty="0" smtClean="0"/>
              <a:t>: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thodrek</a:t>
            </a:r>
            <a:r>
              <a:rPr lang="en-US" sz="4800" dirty="0"/>
              <a:t>/cs639_spring19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7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will </a:t>
            </a:r>
            <a:r>
              <a:rPr lang="en-US" dirty="0" smtClean="0"/>
              <a:t>have </a:t>
            </a:r>
            <a:r>
              <a:rPr lang="en-US" dirty="0" smtClean="0"/>
              <a:t>pointers as needed</a:t>
            </a:r>
            <a:endParaRPr lang="en-US" dirty="0" smtClean="0"/>
          </a:p>
          <a:p>
            <a:pPr lvl="1"/>
            <a:r>
              <a:rPr lang="en-US" dirty="0" smtClean="0"/>
              <a:t>Recommended textbooks listed on website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</a:t>
            </a:r>
            <a:r>
              <a:rPr lang="en-US" dirty="0" smtClean="0"/>
              <a:t>slides</a:t>
            </a:r>
            <a:r>
              <a:rPr lang="en-US" dirty="0" smtClean="0"/>
              <a:t>, </a:t>
            </a:r>
            <a:r>
              <a:rPr lang="en-US" dirty="0" smtClean="0"/>
              <a:t>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/>
              <a:t>Five </a:t>
            </a:r>
            <a:r>
              <a:rPr lang="en-US" dirty="0" smtClean="0"/>
              <a:t>Programming assignments (45%)</a:t>
            </a:r>
          </a:p>
          <a:p>
            <a:pPr lvl="1"/>
            <a:r>
              <a:rPr lang="en-US" dirty="0" smtClean="0"/>
              <a:t>Focus on different aspects of data science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(35%)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975" y="3262630"/>
            <a:ext cx="3301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D</a:t>
            </a:r>
            <a:r>
              <a:rPr lang="en-US" sz="3000" b="1" dirty="0" smtClean="0">
                <a:latin typeface="+mj-lt"/>
              </a:rPr>
              <a:t>ates </a:t>
            </a:r>
            <a:r>
              <a:rPr lang="en-US" sz="3000" b="1" dirty="0" smtClean="0">
                <a:latin typeface="+mj-lt"/>
              </a:rPr>
              <a:t>are posted on </a:t>
            </a:r>
            <a:r>
              <a:rPr lang="en-US" sz="3000" b="1" dirty="0" smtClean="0">
                <a:latin typeface="+mj-lt"/>
              </a:rPr>
              <a:t>the website</a:t>
            </a:r>
            <a:r>
              <a:rPr lang="en-US" sz="3000" b="1" dirty="0" smtClean="0">
                <a:latin typeface="+mj-lt"/>
              </a:rPr>
              <a:t>!!!</a:t>
            </a:r>
            <a:endParaRPr lang="en-US" sz="3000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</a:t>
            </a:r>
            <a:r>
              <a:rPr lang="en-US" b="1" dirty="0" smtClean="0"/>
              <a:t>projects </a:t>
            </a:r>
            <a:endParaRPr lang="en-US" b="1" dirty="0" smtClean="0"/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Five programming assignments</a:t>
            </a:r>
          </a:p>
          <a:p>
            <a:pPr lvl="1"/>
            <a:r>
              <a:rPr lang="en-US" dirty="0"/>
              <a:t>Python plus Jupiter notebooks</a:t>
            </a:r>
            <a:endParaRPr lang="en-US" u="sng" dirty="0"/>
          </a:p>
          <a:p>
            <a:endParaRPr lang="en-US" b="1" dirty="0" smtClean="0"/>
          </a:p>
          <a:p>
            <a:r>
              <a:rPr lang="en-US" b="1" dirty="0" smtClean="0"/>
              <a:t>These are individual assignments</a:t>
            </a:r>
          </a:p>
          <a:p>
            <a:pPr lvl="1"/>
            <a:r>
              <a:rPr lang="en-US" dirty="0" smtClean="0"/>
              <a:t>Submission via Canvas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~1 </a:t>
            </a:r>
            <a:r>
              <a:rPr lang="en-US" b="1" dirty="0" smtClean="0"/>
              <a:t>week per </a:t>
            </a:r>
            <a:r>
              <a:rPr lang="en-US" b="1" dirty="0" smtClean="0"/>
              <a:t>programming assignments</a:t>
            </a:r>
            <a:endParaRPr lang="en-US" b="1" dirty="0" smtClean="0"/>
          </a:p>
          <a:p>
            <a:pPr lvl="1"/>
            <a:r>
              <a:rPr lang="en-US" dirty="0" smtClean="0"/>
              <a:t>Ask questions, post comments on forums</a:t>
            </a:r>
          </a:p>
          <a:p>
            <a:pPr lvl="1"/>
            <a:r>
              <a:rPr lang="en-US" dirty="0" smtClean="0"/>
              <a:t>Start early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r>
              <a:rPr lang="en-US" b="1" dirty="0" smtClean="0"/>
              <a:t>You have late days. The policy is described on the website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s</a:t>
            </a:r>
            <a:r>
              <a:rPr lang="en-US" dirty="0" smtClean="0"/>
              <a:t>etup for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095"/>
          </a:xfrm>
        </p:spPr>
        <p:txBody>
          <a:bodyPr>
            <a:normAutofit fontScale="92500" lnSpcReduction="1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all assignments we will use the provided Virtual Machine.</a:t>
            </a:r>
          </a:p>
          <a:p>
            <a:pPr lvl="2"/>
            <a:r>
              <a:rPr lang="en-US" dirty="0" smtClean="0"/>
              <a:t>Ubuntu + necessary python libraries</a:t>
            </a:r>
          </a:p>
          <a:p>
            <a:pPr lvl="2"/>
            <a:r>
              <a:rPr lang="en-US" dirty="0" smtClean="0"/>
              <a:t>Link provided</a:t>
            </a:r>
            <a:r>
              <a:rPr lang="en-US" dirty="0" smtClean="0"/>
              <a:t> on the website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 will not provide support for any other platform </a:t>
            </a:r>
            <a:r>
              <a:rPr lang="en-US" dirty="0" smtClean="0"/>
              <a:t>(you can still use your own machine)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deploy and run the provided VM: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and Install </a:t>
            </a:r>
            <a:r>
              <a:rPr lang="en-US" b="1" dirty="0"/>
              <a:t>Virtual Box: </a:t>
            </a: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www.virtualbox.org/wiki/Downloads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the Class VM </a:t>
            </a:r>
            <a:r>
              <a:rPr lang="en-US" b="1" dirty="0"/>
              <a:t>from: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www.dropbox.com/s/xjvj3jlaurzjfas/cs639_vm.ova.zip?dl=0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Import the VM </a:t>
            </a:r>
            <a:r>
              <a:rPr lang="en-US" b="1" dirty="0"/>
              <a:t>by following the instructions here: </a:t>
            </a:r>
            <a:r>
              <a:rPr lang="en-US" b="1" dirty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blogs.oracle.com/oswald/importing-a-vdi-in-virtualbox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Run the VM and login with the following credentials: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Username: CS639_DS_USER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Password: cs639_ds_user</a:t>
            </a:r>
          </a:p>
          <a:p>
            <a:pPr marL="1885950" lvl="3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office hours if you need help with installation!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514273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is Data Science?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Science workflows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should a Data Scientist know?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coverage</a:t>
            </a: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</a:t>
            </a:r>
            <a:r>
              <a:rPr lang="en-US" dirty="0" smtClean="0"/>
              <a:t>an emerging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www.oreilly.com</a:t>
            </a:r>
            <a:r>
              <a:rPr lang="en-US" dirty="0"/>
              <a:t>/ideas/what-is-data-science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305050"/>
            <a:ext cx="93980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73" y="1307279"/>
            <a:ext cx="7982254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" y="1555749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3246" y="30719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dirty="0" smtClean="0">
                <a:solidFill>
                  <a:srgbClr val="333333"/>
                </a:solidFill>
              </a:rPr>
              <a:t>and technologies</a:t>
            </a:r>
            <a:r>
              <a:rPr lang="en-US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 smtClean="0">
                <a:solidFill>
                  <a:srgbClr val="333333"/>
                </a:solidFill>
              </a:rPr>
              <a:t>Source: </a:t>
            </a:r>
            <a:r>
              <a:rPr lang="en-US" dirty="0" err="1" smtClean="0">
                <a:solidFill>
                  <a:srgbClr val="333333"/>
                </a:solidFill>
              </a:rPr>
              <a:t>Techopedia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3541"/>
              </p:ext>
            </p:extLst>
          </p:nvPr>
        </p:nvGraphicFramePr>
        <p:xfrm>
          <a:off x="1169255" y="1296164"/>
          <a:ext cx="985348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631"/>
                <a:gridCol w="3390235"/>
                <a:gridCol w="3687623"/>
              </a:tblGrid>
              <a:tr h="38380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Databases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Science</a:t>
                      </a:r>
                      <a:endParaRPr lang="en-US" sz="20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“Precious”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“Cheap”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Volume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Massive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Examples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Bank</a:t>
                      </a:r>
                      <a:r>
                        <a:rPr lang="en-US" sz="1600" baseline="0" dirty="0" smtClean="0"/>
                        <a:t> records,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Personnel records,</a:t>
                      </a:r>
                    </a:p>
                    <a:p>
                      <a:r>
                        <a:rPr lang="en-US" sz="1600" baseline="0" dirty="0" smtClean="0"/>
                        <a:t>Census, </a:t>
                      </a:r>
                    </a:p>
                    <a:p>
                      <a:r>
                        <a:rPr lang="en-US" sz="1600" baseline="0" dirty="0" smtClean="0"/>
                        <a:t>Medical records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Online clicks,</a:t>
                      </a:r>
                    </a:p>
                    <a:p>
                      <a:r>
                        <a:rPr lang="en-US" sz="1600" dirty="0" smtClean="0"/>
                        <a:t>GPS logs,</a:t>
                      </a:r>
                    </a:p>
                    <a:p>
                      <a:r>
                        <a:rPr lang="en-US" sz="1600" dirty="0" smtClean="0"/>
                        <a:t>Tweets,</a:t>
                      </a:r>
                    </a:p>
                    <a:p>
                      <a:r>
                        <a:rPr lang="en-US" sz="1600" dirty="0" smtClean="0"/>
                        <a:t>Building</a:t>
                      </a:r>
                      <a:r>
                        <a:rPr lang="en-US" sz="1600" baseline="0" dirty="0" smtClean="0"/>
                        <a:t> s</a:t>
                      </a:r>
                      <a:r>
                        <a:rPr lang="en-US" sz="1600" dirty="0" smtClean="0"/>
                        <a:t>ensor readings</a:t>
                      </a:r>
                      <a:endParaRPr lang="en-US" sz="1600" dirty="0"/>
                    </a:p>
                  </a:txBody>
                  <a:tcPr/>
                </a:tc>
              </a:tr>
              <a:tr h="7676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Priorities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Consistency,</a:t>
                      </a:r>
                    </a:p>
                    <a:p>
                      <a:r>
                        <a:rPr lang="en-US" sz="1600" dirty="0" smtClean="0"/>
                        <a:t>Error</a:t>
                      </a:r>
                      <a:r>
                        <a:rPr lang="en-US" sz="1600" baseline="0" dirty="0" smtClean="0"/>
                        <a:t> recovery,</a:t>
                      </a:r>
                    </a:p>
                    <a:p>
                      <a:r>
                        <a:rPr lang="en-US" sz="1600" baseline="0" dirty="0" smtClean="0"/>
                        <a:t>Auditability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Speed,</a:t>
                      </a:r>
                    </a:p>
                    <a:p>
                      <a:r>
                        <a:rPr lang="en-US" sz="1600" dirty="0" smtClean="0"/>
                        <a:t>Availability,</a:t>
                      </a:r>
                    </a:p>
                    <a:p>
                      <a:r>
                        <a:rPr lang="en-US" sz="1600" dirty="0" smtClean="0"/>
                        <a:t>Query richness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Structured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Strongly (Schema)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Weakly or none (Text)</a:t>
                      </a:r>
                      <a:endParaRPr lang="en-US" sz="1600" dirty="0"/>
                    </a:p>
                  </a:txBody>
                  <a:tcPr/>
                </a:tc>
              </a:tr>
              <a:tr h="5373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Transactions,</a:t>
                      </a:r>
                      <a:r>
                        <a:rPr lang="en-US" sz="1600" baseline="0" dirty="0" smtClean="0"/>
                        <a:t> ACID*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CAP* theorem</a:t>
                      </a:r>
                      <a:r>
                        <a:rPr lang="en-US" sz="1600" baseline="0" dirty="0" smtClean="0"/>
                        <a:t> (2/3),</a:t>
                      </a:r>
                    </a:p>
                    <a:p>
                      <a:r>
                        <a:rPr lang="en-US" sz="1600" baseline="0" dirty="0" smtClean="0"/>
                        <a:t>eventual consistency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Realizations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NoSQL:</a:t>
                      </a:r>
                      <a:endParaRPr lang="en-US" sz="1600" baseline="0" dirty="0" smtClean="0"/>
                    </a:p>
                    <a:p>
                      <a:r>
                        <a:rPr lang="en-US" sz="1600" baseline="0" dirty="0" err="1" smtClean="0"/>
                        <a:t>Riak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Memcached</a:t>
                      </a:r>
                      <a:r>
                        <a:rPr lang="en-US" sz="1600" baseline="0" dirty="0" smtClean="0"/>
                        <a:t>, </a:t>
                      </a:r>
                    </a:p>
                    <a:p>
                      <a:r>
                        <a:rPr lang="en-US" sz="1600" baseline="0" dirty="0" smtClean="0"/>
                        <a:t>MongoDB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CouchDB</a:t>
                      </a:r>
                      <a:r>
                        <a:rPr lang="en-US" sz="1600" baseline="0" dirty="0" smtClean="0"/>
                        <a:t>,</a:t>
                      </a:r>
                    </a:p>
                    <a:p>
                      <a:r>
                        <a:rPr lang="en-US" sz="1600" baseline="0" dirty="0" err="1" smtClean="0"/>
                        <a:t>Hbase</a:t>
                      </a:r>
                      <a:r>
                        <a:rPr lang="en-US" sz="1600" baseline="0" dirty="0" smtClean="0"/>
                        <a:t>, Cassandra,…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61658" y="6356350"/>
            <a:ext cx="465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ACID = Atomicity, Consistency, Isolation and Durability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0434" y="6356350"/>
            <a:ext cx="43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CAP = Consistency, Availability, Partition </a:t>
            </a:r>
            <a:r>
              <a:rPr lang="en-US" sz="1600" dirty="0" smtClean="0"/>
              <a:t>Tolerance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17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232"/>
              </p:ext>
            </p:extLst>
          </p:nvPr>
        </p:nvGraphicFramePr>
        <p:xfrm>
          <a:off x="3003259" y="1592177"/>
          <a:ext cx="6185482" cy="136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794"/>
                <a:gridCol w="3222688"/>
              </a:tblGrid>
              <a:tr h="6583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7025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past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future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9618" y="4493833"/>
            <a:ext cx="795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Business intelligence</a:t>
            </a:r>
            <a:r>
              <a:rPr lang="en-US" dirty="0"/>
              <a:t> (</a:t>
            </a:r>
            <a:r>
              <a:rPr lang="en-US" b="1" dirty="0"/>
              <a:t>BI</a:t>
            </a:r>
            <a:r>
              <a:rPr lang="en-US" dirty="0"/>
              <a:t>) is the transformation of raw data into meaningful and useful information for </a:t>
            </a:r>
            <a:r>
              <a:rPr lang="en-US" dirty="0" smtClean="0"/>
              <a:t>business analysis </a:t>
            </a:r>
            <a:r>
              <a:rPr lang="en-US" dirty="0"/>
              <a:t>purposes. BI can handle enormous amounts of unstructured data to help identify, develop and otherwise create new strategic business </a:t>
            </a:r>
            <a:r>
              <a:rPr lang="en-US" dirty="0" smtClean="0"/>
              <a:t>opportunities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565" r="689" b="3775"/>
          <a:stretch/>
        </p:blipFill>
        <p:spPr>
          <a:xfrm>
            <a:off x="1704259" y="1265924"/>
            <a:ext cx="8783481" cy="5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2700" y="372384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Digging Around</a:t>
            </a:r>
            <a:br>
              <a:rPr lang="en-US" sz="2400" dirty="0" smtClean="0"/>
            </a:br>
            <a:r>
              <a:rPr lang="en-US" sz="2400" dirty="0" smtClean="0"/>
              <a:t>in Data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8351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Hypothesize Model</a:t>
            </a:r>
            <a:endParaRPr lang="en-US" sz="2400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r="86580" b="66866"/>
          <a:stretch/>
        </p:blipFill>
        <p:spPr bwMode="auto">
          <a:xfrm>
            <a:off x="8610600" y="2250296"/>
            <a:ext cx="1143000" cy="101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63" y="2192126"/>
            <a:ext cx="1197977" cy="1067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1000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Large Scale Exploitation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4733898" y="2674232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67600" y="2705103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4"/>
          <a:stretch/>
        </p:blipFill>
        <p:spPr>
          <a:xfrm>
            <a:off x="2895600" y="1631949"/>
            <a:ext cx="1676400" cy="20918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44677" y="4369134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01" y="4994274"/>
            <a:ext cx="1449839" cy="1362076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352898" y="4379551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25677" y="5146675"/>
            <a:ext cx="169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Evaluate</a:t>
            </a:r>
            <a:br>
              <a:rPr lang="en-US" sz="2400" dirty="0" smtClean="0"/>
            </a:br>
            <a:r>
              <a:rPr lang="en-US" sz="2400" dirty="0" smtClean="0"/>
              <a:t>Interpret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33798" y="184690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Clean,</a:t>
            </a:r>
          </a:p>
          <a:p>
            <a:pPr algn="ctr"/>
            <a:r>
              <a:rPr lang="en-US" sz="2400" dirty="0" smtClean="0"/>
              <a:t>prep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981200" y="1530292"/>
            <a:ext cx="8229600" cy="53277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Overcoming assumptions</a:t>
            </a:r>
          </a:p>
          <a:p>
            <a:r>
              <a:rPr lang="en-US" sz="2800" dirty="0" smtClean="0"/>
              <a:t>Making ad-hoc explanations of data patterns</a:t>
            </a:r>
          </a:p>
          <a:p>
            <a:r>
              <a:rPr lang="en-US" sz="2800" dirty="0" smtClean="0"/>
              <a:t>Overgeneralizing</a:t>
            </a:r>
            <a:endParaRPr lang="en-US" sz="2800" dirty="0"/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/>
              <a:t>Not checking enough (validate models, data pipeline integrity, etc</a:t>
            </a:r>
            <a:r>
              <a:rPr lang="en-US" sz="2800" dirty="0" smtClean="0"/>
              <a:t>.)</a:t>
            </a:r>
          </a:p>
          <a:p>
            <a:r>
              <a:rPr lang="en-US" sz="2800" dirty="0" smtClean="0"/>
              <a:t>Using statistical tests correctly</a:t>
            </a:r>
          </a:p>
          <a:p>
            <a:r>
              <a:rPr lang="en-US" sz="2800" dirty="0" smtClean="0"/>
              <a:t>Prototype </a:t>
            </a:r>
            <a:r>
              <a:rPr lang="en-US" sz="2800" dirty="0" smtClean="0">
                <a:sym typeface="Wingdings" panose="05000000000000000000" pitchFamily="2" charset="2"/>
              </a:rPr>
              <a:t> Production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transitions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Data pipeline complexity</a:t>
            </a:r>
            <a:r>
              <a:rPr lang="en-US" sz="2800" dirty="0" smtClean="0"/>
              <a:t> (who do you ask?)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75" y="1396669"/>
            <a:ext cx="6751250" cy="5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54" b="18415"/>
          <a:stretch/>
        </p:blipFill>
        <p:spPr>
          <a:xfrm>
            <a:off x="2684626" y="1441430"/>
            <a:ext cx="6822747" cy="5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Scientists really doing?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306778"/>
            <a:ext cx="11232379" cy="4768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9023" y="6075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visit.figure-eight.com</a:t>
            </a:r>
            <a:r>
              <a:rPr lang="en-US" dirty="0"/>
              <a:t>/</a:t>
            </a:r>
            <a:r>
              <a:rPr lang="en-US" dirty="0" err="1"/>
              <a:t>rs</a:t>
            </a:r>
            <a:r>
              <a:rPr lang="en-US" dirty="0"/>
              <a:t>/416-ZBE-142/images/CrowdFlower_DataScienceReport_2016.pdf</a:t>
            </a:r>
          </a:p>
        </p:txBody>
      </p:sp>
    </p:spTree>
    <p:extLst>
      <p:ext uri="{BB962C8B-B14F-4D97-AF65-F5344CB8AC3E}">
        <p14:creationId xmlns:p14="http://schemas.microsoft.com/office/powerpoint/2010/main" val="138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Overview: </a:t>
            </a:r>
            <a:r>
              <a:rPr lang="en-US" dirty="0" smtClean="0"/>
              <a:t>What is data science</a:t>
            </a:r>
          </a:p>
          <a:p>
            <a:pPr lvl="1"/>
            <a:r>
              <a:rPr lang="en-US" u="sng" dirty="0" smtClean="0"/>
              <a:t>Lectures 1-3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</a:t>
            </a:r>
            <a:r>
              <a:rPr lang="en-US" b="1" dirty="0" smtClean="0"/>
              <a:t>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4-7</a:t>
            </a:r>
            <a:endParaRPr lang="en-US" u="sng" dirty="0" smtClean="0"/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lvl="1"/>
            <a:r>
              <a:rPr lang="en-US" dirty="0" smtClean="0"/>
              <a:t>Query optimization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MapReduce and NoSQL systems</a:t>
            </a:r>
            <a:r>
              <a:rPr lang="en-US" dirty="0" smtClean="0"/>
              <a:t>: MapReduce, </a:t>
            </a:r>
            <a:r>
              <a:rPr lang="en-US" dirty="0" err="1" smtClean="0"/>
              <a:t>KeyValue</a:t>
            </a:r>
            <a:r>
              <a:rPr lang="en-US" dirty="0" smtClean="0"/>
              <a:t> Stores, Graph DBs</a:t>
            </a:r>
            <a:endParaRPr lang="en-US" i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8-14</a:t>
            </a:r>
            <a:endParaRPr lang="en-US" u="sng" dirty="0" smtClean="0"/>
          </a:p>
          <a:p>
            <a:pPr lvl="1"/>
            <a:r>
              <a:rPr lang="en-US" dirty="0" smtClean="0"/>
              <a:t>Dealing with massive amounts of data and non-relational data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378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redictive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Statistical Reasoning: </a:t>
            </a:r>
            <a:r>
              <a:rPr lang="en-US" dirty="0" smtClean="0"/>
              <a:t>Inference, Sampling Bayesian Methods</a:t>
            </a:r>
            <a:endParaRPr lang="en-US" b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15-17</a:t>
            </a:r>
            <a:endParaRPr lang="en-US" u="sng" dirty="0" smtClean="0"/>
          </a:p>
          <a:p>
            <a:pPr lvl="1"/>
            <a:r>
              <a:rPr lang="en-US" dirty="0" smtClean="0"/>
              <a:t>How to reason about patterns in data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5</a:t>
            </a:r>
            <a:r>
              <a:rPr lang="en-US" b="1" dirty="0" smtClean="0"/>
              <a:t>. Machine Learning: </a:t>
            </a:r>
            <a:r>
              <a:rPr lang="en-US" dirty="0" smtClean="0"/>
              <a:t>Decision Trees, Evaluation of ML models, Ensembles</a:t>
            </a:r>
            <a:endParaRPr lang="en-US" b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18-22</a:t>
            </a:r>
            <a:endParaRPr lang="en-US" u="sng" dirty="0" smtClean="0"/>
          </a:p>
          <a:p>
            <a:pPr lvl="1"/>
            <a:r>
              <a:rPr lang="en-US" dirty="0" smtClean="0"/>
              <a:t>Overview of different ML paradigms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6</a:t>
            </a:r>
            <a:r>
              <a:rPr lang="en-US" b="1" dirty="0" smtClean="0"/>
              <a:t>. Optimization: </a:t>
            </a:r>
            <a:r>
              <a:rPr lang="en-US" dirty="0" smtClean="0"/>
              <a:t>How to train ML models (efficiently)?</a:t>
            </a:r>
            <a:endParaRPr lang="en-US" b="1" dirty="0"/>
          </a:p>
          <a:p>
            <a:pPr lvl="1"/>
            <a:r>
              <a:rPr lang="en-US" u="sng" dirty="0" smtClean="0"/>
              <a:t>Lecture 23</a:t>
            </a:r>
            <a:endParaRPr lang="en-US" u="sng" dirty="0"/>
          </a:p>
          <a:p>
            <a:pPr lvl="1"/>
            <a:r>
              <a:rPr lang="en-US" dirty="0" smtClean="0"/>
              <a:t>Loss Functions, Optimization via Gradient Descent</a:t>
            </a:r>
          </a:p>
          <a:p>
            <a:pPr lvl="1"/>
            <a:r>
              <a:rPr lang="en-US" dirty="0" smtClean="0"/>
              <a:t>Stochastic Gradient Descent (SGD), Parallel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7</a:t>
            </a:r>
            <a:r>
              <a:rPr lang="en-US" b="1" dirty="0" smtClean="0"/>
              <a:t>. Information Extraction: </a:t>
            </a:r>
            <a:r>
              <a:rPr lang="en-US" dirty="0" smtClean="0"/>
              <a:t>Named entity recognition and relation extraction</a:t>
            </a:r>
            <a:endParaRPr lang="en-US" b="1" dirty="0" smtClean="0"/>
          </a:p>
          <a:p>
            <a:pPr lvl="1"/>
            <a:r>
              <a:rPr lang="en-US" u="sng" dirty="0" smtClean="0"/>
              <a:t>Lecture 24</a:t>
            </a:r>
          </a:p>
          <a:p>
            <a:pPr lvl="1"/>
            <a:r>
              <a:rPr lang="en-US" dirty="0" smtClean="0"/>
              <a:t>How to identify entities of interest in unstructured data?</a:t>
            </a:r>
          </a:p>
          <a:p>
            <a:pPr lvl="1"/>
            <a:r>
              <a:rPr lang="en-US" dirty="0" smtClean="0"/>
              <a:t>How to find relationships between them?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</a:t>
            </a:r>
            <a:r>
              <a:rPr lang="en-US" b="1" dirty="0" smtClean="0"/>
              <a:t>Data Integration: </a:t>
            </a:r>
            <a:r>
              <a:rPr lang="en-US" dirty="0" smtClean="0"/>
              <a:t>Combine information from different data sources</a:t>
            </a:r>
            <a:endParaRPr lang="en-US" b="1" dirty="0"/>
          </a:p>
          <a:p>
            <a:pPr lvl="1"/>
            <a:r>
              <a:rPr lang="en-US" u="sng" dirty="0" smtClean="0"/>
              <a:t>Lecture 25</a:t>
            </a:r>
          </a:p>
          <a:p>
            <a:pPr lvl="1"/>
            <a:r>
              <a:rPr lang="en-US" dirty="0" smtClean="0"/>
              <a:t>How to find if a real-world entity is mentioned in different sources?</a:t>
            </a:r>
          </a:p>
          <a:p>
            <a:pPr lvl="1"/>
            <a:r>
              <a:rPr lang="en-US" dirty="0" smtClean="0"/>
              <a:t>How to align data from different sources?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9</a:t>
            </a:r>
            <a:r>
              <a:rPr lang="en-US" b="1" dirty="0" smtClean="0"/>
              <a:t>. </a:t>
            </a:r>
            <a:r>
              <a:rPr lang="en-US" b="1" dirty="0"/>
              <a:t>Data </a:t>
            </a:r>
            <a:r>
              <a:rPr lang="en-US" b="1" dirty="0" smtClean="0"/>
              <a:t>Cleaning: </a:t>
            </a:r>
            <a:r>
              <a:rPr lang="en-US" dirty="0" smtClean="0"/>
              <a:t>Remove errors and noise from data </a:t>
            </a:r>
            <a:endParaRPr lang="en-US" b="1" dirty="0"/>
          </a:p>
          <a:p>
            <a:pPr lvl="1"/>
            <a:r>
              <a:rPr lang="en-US" u="sng" dirty="0"/>
              <a:t>Lecture </a:t>
            </a:r>
            <a:r>
              <a:rPr lang="en-US" u="sng" dirty="0" smtClean="0"/>
              <a:t>26</a:t>
            </a:r>
            <a:endParaRPr lang="en-US" u="sng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can we detect errors in data to be used for analytics?</a:t>
            </a:r>
          </a:p>
          <a:p>
            <a:pPr lvl="1"/>
            <a:r>
              <a:rPr lang="en-US" dirty="0" smtClean="0"/>
              <a:t>How can we fix these errors automatically?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6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Communicating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10. Data Visualization: </a:t>
            </a:r>
            <a:r>
              <a:rPr lang="en-US" dirty="0" smtClean="0"/>
              <a:t>Creating data charts that convey interesting findings</a:t>
            </a:r>
            <a:endParaRPr lang="en-US" b="1" dirty="0" smtClean="0"/>
          </a:p>
          <a:p>
            <a:pPr lvl="1"/>
            <a:r>
              <a:rPr lang="en-US" u="sng" dirty="0" smtClean="0"/>
              <a:t>Lectures 27-29</a:t>
            </a:r>
          </a:p>
          <a:p>
            <a:pPr lvl="1"/>
            <a:r>
              <a:rPr lang="en-US" dirty="0" smtClean="0"/>
              <a:t>How to convey insights most effectively?</a:t>
            </a:r>
          </a:p>
          <a:p>
            <a:pPr lvl="1"/>
            <a:r>
              <a:rPr lang="en-US" dirty="0" smtClean="0"/>
              <a:t>How to explore raw data?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11</a:t>
            </a:r>
            <a:r>
              <a:rPr lang="en-US" b="1" dirty="0" smtClean="0"/>
              <a:t>. </a:t>
            </a:r>
            <a:r>
              <a:rPr lang="en-US" b="1" dirty="0" smtClean="0"/>
              <a:t>Data Privacy: </a:t>
            </a:r>
            <a:r>
              <a:rPr lang="en-US" dirty="0" smtClean="0"/>
              <a:t>Sharing sensitive information</a:t>
            </a:r>
            <a:endParaRPr lang="en-US" b="1" dirty="0"/>
          </a:p>
          <a:p>
            <a:pPr lvl="1"/>
            <a:r>
              <a:rPr lang="en-US" u="sng" dirty="0" smtClean="0"/>
              <a:t>Lecture 30-32</a:t>
            </a:r>
          </a:p>
          <a:p>
            <a:pPr lvl="1"/>
            <a:r>
              <a:rPr lang="en-US" dirty="0" smtClean="0"/>
              <a:t>How can we share sensitive data?</a:t>
            </a:r>
          </a:p>
          <a:p>
            <a:pPr lvl="1"/>
            <a:r>
              <a:rPr lang="en-US" dirty="0" smtClean="0"/>
              <a:t>How can we perform analytics on sensitive data?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9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</a:t>
            </a:r>
            <a:r>
              <a:rPr lang="en-US" dirty="0" smtClean="0"/>
              <a:t>data to </a:t>
            </a:r>
            <a:r>
              <a:rPr lang="en-US" b="1" dirty="0" smtClean="0">
                <a:solidFill>
                  <a:schemeClr val="accent1"/>
                </a:solidFill>
              </a:rPr>
              <a:t>obtain useful insights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Motivation, Admin, &amp; Setup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 to Data Science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Motivation, Admin &amp;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</a:t>
            </a:r>
            <a:r>
              <a:rPr lang="en-US" dirty="0" smtClean="0">
                <a:latin typeface="+mj-lt"/>
              </a:rPr>
              <a:t>Data Science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1557</Words>
  <Application>Microsoft Macintosh PowerPoint</Application>
  <PresentationFormat>Widescreen</PresentationFormat>
  <Paragraphs>395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Mangal</vt:lpstr>
      <vt:lpstr>Wingdings</vt:lpstr>
      <vt:lpstr>Arial</vt:lpstr>
      <vt:lpstr>Office Theme</vt:lpstr>
      <vt:lpstr>CS564:  Data Management for  Data Science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Motivation, Admin &amp; Setup</vt:lpstr>
      <vt:lpstr>What you will learn about in this section</vt:lpstr>
      <vt:lpstr>Data Analysis has always been around</vt:lpstr>
      <vt:lpstr>Data Analysis has always been around</vt:lpstr>
      <vt:lpstr>Data Analysis has always been around</vt:lpstr>
      <vt:lpstr>Data Analysis is popular</vt:lpstr>
      <vt:lpstr>Why should you study data science?</vt:lpstr>
      <vt:lpstr>What this course is (and is not)</vt:lpstr>
      <vt:lpstr>Who we are…</vt:lpstr>
      <vt:lpstr>PowerPoint Presentation</vt:lpstr>
      <vt:lpstr>Communication w/ Course Staff</vt:lpstr>
      <vt:lpstr>Course Website:  https://thodrek.github.io/cs639_spring19/</vt:lpstr>
      <vt:lpstr>Lectures</vt:lpstr>
      <vt:lpstr>Graded Elements</vt:lpstr>
      <vt:lpstr>What is expected from you </vt:lpstr>
      <vt:lpstr>Programming Assignments</vt:lpstr>
      <vt:lpstr>Programming setup for class</vt:lpstr>
      <vt:lpstr>2. Introduction to Data Science</vt:lpstr>
      <vt:lpstr>What you will learn about in this section</vt:lpstr>
      <vt:lpstr>Data Science is an emerging field</vt:lpstr>
      <vt:lpstr>Data Science products</vt:lpstr>
      <vt:lpstr>One definition of data science</vt:lpstr>
      <vt:lpstr>Data science is not databases</vt:lpstr>
      <vt:lpstr>Data science is not databases</vt:lpstr>
      <vt:lpstr>Data science workflow</vt:lpstr>
      <vt:lpstr>Data science workflow</vt:lpstr>
      <vt:lpstr>Data science workflow</vt:lpstr>
      <vt:lpstr>What is hard about Data Science</vt:lpstr>
      <vt:lpstr>What is hard about Data Science</vt:lpstr>
      <vt:lpstr>What is hard about Data Science</vt:lpstr>
      <vt:lpstr>What are Data Scientists really doing?</vt:lpstr>
      <vt:lpstr>Lectures: 1st part – Data Storage</vt:lpstr>
      <vt:lpstr>Lectures: 2nd part – Predictive analytics</vt:lpstr>
      <vt:lpstr>Lectures: 3rd part – Data Integration</vt:lpstr>
      <vt:lpstr>Lectures: 4th part – Communicating Insights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272</cp:revision>
  <cp:lastPrinted>2017-09-05T19:00:45Z</cp:lastPrinted>
  <dcterms:created xsi:type="dcterms:W3CDTF">2015-09-11T05:09:33Z</dcterms:created>
  <dcterms:modified xsi:type="dcterms:W3CDTF">2019-01-22T23:37:39Z</dcterms:modified>
</cp:coreProperties>
</file>